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73" r:id="rId11"/>
    <p:sldId id="264" r:id="rId12"/>
    <p:sldId id="265" r:id="rId13"/>
    <p:sldId id="266" r:id="rId14"/>
    <p:sldId id="275" r:id="rId15"/>
    <p:sldId id="267" r:id="rId16"/>
    <p:sldId id="268" r:id="rId17"/>
    <p:sldId id="269" r:id="rId18"/>
    <p:sldId id="276" r:id="rId19"/>
    <p:sldId id="277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18"/>
    <p:restoredTop sz="94643"/>
  </p:normalViewPr>
  <p:slideViewPr>
    <p:cSldViewPr snapToGrid="0" snapToObjects="1">
      <p:cViewPr varScale="1">
        <p:scale>
          <a:sx n="57" d="100"/>
          <a:sy n="57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22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1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1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1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4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7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9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C2C08-B4F1-0346-B23F-89B5440044F3}" type="datetimeFigureOut">
              <a:rPr lang="en-US" smtClean="0"/>
              <a:t>2/17/17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F0A2D-79CE-C042-953A-B5F8D50AB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LLhFb2sWdE&amp;list=PL0RZ-UMb_6OZ5FSxjzyFmKKFDjC8Fk3uq&amp;index=6" TargetMode="External"/><Relationship Id="rId4" Type="http://schemas.openxmlformats.org/officeDocument/2006/relationships/hyperlink" Target="https://www.youtube.com/watch?v=2Ww4zhUraEc&amp;list=PL0RZ-UMb_6OZ5FSxjzyFmKKFDjC8Fk3uq&amp;index=7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kJnHpLlobEA&amp;list=PL0RZ-UMb_6OZ5FSxjzyFmKKFDjC8Fk3uq&amp;index=5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6xsT4Y2df_Y&amp;list=PL0RZ-UMb_6OZ5FSxjzyFmKKFDjC8Fk3uq&amp;index=8" TargetMode="External"/><Relationship Id="rId3" Type="http://schemas.openxmlformats.org/officeDocument/2006/relationships/hyperlink" Target="https://www.youtube.com/watch?v=p0I08HUFub4&amp;index=9&amp;list=PL0RZ-UMb_6OZ5FSxjzyFmKKFDjC8Fk3uq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yqTzqoKVsk&amp;list=PL0RZ-UMb_6OZ5FSxjzyFmKKFDjC8Fk3uq&amp;index=11" TargetMode="External"/><Relationship Id="rId4" Type="http://schemas.openxmlformats.org/officeDocument/2006/relationships/hyperlink" Target="https://www.youtube.com/watch?v=7LCmoa77I4M&amp;list=PL0RZ-UMb_6OZ5FSxjzyFmKKFDjC8Fk3uq&amp;index=1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7e6g2y5DXf4&amp;index=10&amp;list=PL0RZ-UMb_6OZ5FSxjzyFmKKFDjC8Fk3uq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uJxSy9XCTk&amp;list=PL0RZ-UMb_6OZ5FSxjzyFmKKFDjC8Fk3uq" TargetMode="External"/><Relationship Id="rId3" Type="http://schemas.openxmlformats.org/officeDocument/2006/relationships/hyperlink" Target="https://www.youtube.com/watch?v=cUGpiCA7FZU&amp;list=PL0RZ-UMb_6OZ5FSxjzyFmKKFDjC8Fk3uq&amp;index=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6biMNc2w-0Y&amp;index=3&amp;list=PL0RZ-UMb_6OZ5FSxjzyFmKKFDjC8Fk3uq" TargetMode="External"/><Relationship Id="rId3" Type="http://schemas.openxmlformats.org/officeDocument/2006/relationships/hyperlink" Target="https://www.youtube.com/watch?v=nCQPeeUc2Xg&amp;index=4&amp;list=PL0RZ-UMb_6OZ5FSxjzyFmKKFDjC8Fk3uq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7000"/>
          </a:blip>
          <a:stretch>
            <a:fillRect/>
          </a:stretch>
        </p:blipFill>
        <p:spPr>
          <a:xfrm>
            <a:off x="-940906" y="0"/>
            <a:ext cx="11312164" cy="68580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17720"/>
            <a:ext cx="7772400" cy="2387600"/>
          </a:xfrm>
        </p:spPr>
        <p:txBody>
          <a:bodyPr>
            <a:noAutofit/>
          </a:bodyPr>
          <a:lstStyle/>
          <a:p>
            <a:r>
              <a:rPr lang="en-US" sz="9000" b="1" dirty="0" smtClean="0">
                <a:latin typeface="AGMondayBunday Medium" charset="0"/>
                <a:ea typeface="AGMondayBunday Medium" charset="0"/>
                <a:cs typeface="AGMondayBunday Medium" charset="0"/>
              </a:rPr>
              <a:t>The Chocolate Touch</a:t>
            </a:r>
            <a:endParaRPr lang="en-US" sz="9000" b="1" dirty="0">
              <a:latin typeface="AGMondayBunday Medium" charset="0"/>
              <a:ea typeface="AGMondayBunday Medium" charset="0"/>
              <a:cs typeface="AGMondayBunday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14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Write 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321721"/>
            <a:ext cx="78867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Write a narrative paragraph from John’s point of view at this point in the story. How would you feel? What would you do? </a:t>
            </a: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  <a:p>
            <a:endParaRPr lang="en-US" sz="1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S</a:t>
            </a:r>
          </a:p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C</a:t>
            </a:r>
          </a:p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A</a:t>
            </a:r>
          </a:p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P </a:t>
            </a:r>
          </a:p>
          <a:p>
            <a:r>
              <a:rPr lang="en-US" sz="4000" dirty="0">
                <a:latin typeface="KG Fall For You" charset="0"/>
                <a:ea typeface="KG Fall For You" charset="0"/>
                <a:cs typeface="KG Fall For You" charset="0"/>
              </a:rPr>
              <a:t>E</a:t>
            </a: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 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54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Chapters 5-7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288713"/>
            <a:ext cx="78867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Read chapters 5-7.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usually spends his lunch money on desserts. What is different about his lunch this time?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is sorry about Susan’s silver dollar and he even offers to play jump rope with her. What does Susan do?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406189"/>
            <a:ext cx="32565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2"/>
              </a:rPr>
              <a:t>Listen to Chapter 5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3"/>
              </a:rPr>
              <a:t>Listen to Chapter 6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4"/>
              </a:rPr>
              <a:t>Listen to Chapter 7</a:t>
            </a:r>
            <a:endParaRPr lang="en-US" sz="3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8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Think Pair Share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All the things turning to chocolate has John worried. How do you think he feels?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Do you think Miss </a:t>
            </a:r>
            <a:r>
              <a:rPr lang="en-US" sz="4000" dirty="0" err="1" smtClean="0">
                <a:latin typeface="KG Fall For You" charset="0"/>
                <a:ea typeface="KG Fall For You" charset="0"/>
                <a:cs typeface="KG Fall For You" charset="0"/>
              </a:rPr>
              <a:t>Plimsole</a:t>
            </a: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 believes John’s story about his pencil turning to chocolate? Why do you think that?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399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Vocabulary Connections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34015"/>
            <a:ext cx="78867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Mrs. </a:t>
            </a:r>
            <a:r>
              <a:rPr lang="en-US" sz="4000" dirty="0" err="1" smtClean="0">
                <a:latin typeface="KG Fall For You" charset="0"/>
                <a:ea typeface="KG Fall For You" charset="0"/>
                <a:cs typeface="KG Fall For You" charset="0"/>
              </a:rPr>
              <a:t>Plimsole</a:t>
            </a: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 wore spectacles. Who do you know that wears spectacles?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Susan and the girls at recess hesitated to give John the jump rope. What is something you might hesitate to do?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walked down the school corridor. What can you see in our school corridor?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69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996" y="-1"/>
            <a:ext cx="5194994" cy="6918625"/>
          </a:xfrm>
        </p:spPr>
      </p:pic>
    </p:spTree>
    <p:extLst>
      <p:ext uri="{BB962C8B-B14F-4D97-AF65-F5344CB8AC3E}">
        <p14:creationId xmlns:p14="http://schemas.microsoft.com/office/powerpoint/2010/main" val="760283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Chapters 8-9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257552"/>
            <a:ext cx="78867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Read chapters 8-9.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happens to John’s trumpet when he begins to play his part?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Writers compare objects to help the readers understanding. To what does the author compare the sounds of John’s trumpet?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do you think John could do to stop everything from turning into chocolate?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80782"/>
            <a:ext cx="3256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2"/>
              </a:rPr>
              <a:t>Listen to Chapter 8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3"/>
              </a:rPr>
              <a:t>Listen to Chapter 9</a:t>
            </a:r>
            <a:endParaRPr lang="en-US" sz="3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33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Think Pair Share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is blaming everyone for his chocolate problem. Who do you think caused his chocolate problem?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If you could turn objects in to something else for one day, what would you want them to be?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25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Vocabulary Connections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34015"/>
            <a:ext cx="7886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Miss </a:t>
            </a:r>
            <a:r>
              <a:rPr lang="en-US" sz="4000" dirty="0" err="1" smtClean="0">
                <a:latin typeface="KG Fall For You" charset="0"/>
                <a:ea typeface="KG Fall For You" charset="0"/>
                <a:cs typeface="KG Fall For You" charset="0"/>
              </a:rPr>
              <a:t>Plimsole</a:t>
            </a: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 distributed the weekly word list. What is something your teacher has distributed?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The apples were jutting out of the water. What else might you see jutting out of water?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73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464" y="0"/>
            <a:ext cx="5152506" cy="6858000"/>
          </a:xfrm>
        </p:spPr>
      </p:pic>
    </p:spTree>
    <p:extLst>
      <p:ext uri="{BB962C8B-B14F-4D97-AF65-F5344CB8AC3E}">
        <p14:creationId xmlns:p14="http://schemas.microsoft.com/office/powerpoint/2010/main" val="172630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91" y="0"/>
            <a:ext cx="5158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74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Notice &amp; Wonder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4505" y="1456656"/>
            <a:ext cx="3400927" cy="5050782"/>
          </a:xfrm>
        </p:spPr>
      </p:pic>
      <p:sp>
        <p:nvSpPr>
          <p:cNvPr id="5" name="TextBox 4"/>
          <p:cNvSpPr txBox="1"/>
          <p:nvPr/>
        </p:nvSpPr>
        <p:spPr>
          <a:xfrm>
            <a:off x="628650" y="1690689"/>
            <a:ext cx="41358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do you notice about </a:t>
            </a:r>
            <a:r>
              <a:rPr lang="en-US" sz="4000" i="1" dirty="0" smtClean="0">
                <a:latin typeface="KG Fall For You" charset="0"/>
                <a:ea typeface="KG Fall For You" charset="0"/>
                <a:cs typeface="KG Fall For You" charset="0"/>
              </a:rPr>
              <a:t>The Chocolate Touch? </a:t>
            </a:r>
          </a:p>
          <a:p>
            <a:endParaRPr lang="en-US" sz="4000" i="1" dirty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do you wonder about </a:t>
            </a:r>
            <a:r>
              <a:rPr lang="en-US" sz="4000" i="1" dirty="0" smtClean="0">
                <a:latin typeface="KG Fall For You" charset="0"/>
                <a:ea typeface="KG Fall For You" charset="0"/>
                <a:cs typeface="KG Fall For You" charset="0"/>
              </a:rPr>
              <a:t>The Chocolate Touch? </a:t>
            </a: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7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Chapters 10-12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257552"/>
            <a:ext cx="78867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Read chapters 10-12.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The doctor is surprised when the spoon turns to chocolate. What does he want to do with John?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The storekeeper says that only a certain type of person can see the magic coin. What type of person can see it?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288340"/>
            <a:ext cx="32565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2"/>
              </a:rPr>
              <a:t>Listen to Chapter 10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3"/>
              </a:rPr>
              <a:t>Listen to Chapter 11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4"/>
              </a:rPr>
              <a:t>Listen to Chapter 12</a:t>
            </a:r>
            <a:endParaRPr lang="en-US" sz="3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384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Think Pair Share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17973"/>
            <a:ext cx="7886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is the storekeeper polishing after John leaves the store?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genre is </a:t>
            </a:r>
            <a:r>
              <a:rPr lang="en-US" sz="4000" i="1" dirty="0" smtClean="0">
                <a:latin typeface="KG Fall For You" charset="0"/>
                <a:ea typeface="KG Fall For You" charset="0"/>
                <a:cs typeface="KG Fall For You" charset="0"/>
              </a:rPr>
              <a:t>The Chocolate Touch? </a:t>
            </a: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Why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If this story was trying to teach a lesson what would it be?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Did the book end as you predicted?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24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Vocabulary Connections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34015"/>
            <a:ext cx="78867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“Proprietor” means what?</a:t>
            </a:r>
            <a:b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</a:b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(The proprietor was standing behind the counter...)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Mr. Midas abruptly left the room. Why might you abruptly leave a room?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dashed into the kitchen when he saw his mother. Why might you dash into a room? 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3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Chapters 1-2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Read chapters 1-2.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is John’s one bad fault?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Why does Mr. And Mrs. Midas want John to understand he needs to eat other foods besides candy?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point of view is this book written in? 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505" y="5374105"/>
            <a:ext cx="3256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2"/>
              </a:rPr>
              <a:t>Listen to Chapter 1 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3"/>
              </a:rPr>
              <a:t>Listen to Chapter 2 </a:t>
            </a:r>
            <a:endParaRPr lang="en-US" sz="3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177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Think Pair Share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Do you think John eating so much candy is a big problem? Why or why not?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Why do you think the author named the doctor Dr. Cranium?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 tells the storekeeper that his mother won’t be upset if he has a box of candy. Do you think his mother would mind? Why do you think that?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88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Vocabulary Connections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34015"/>
            <a:ext cx="788670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5000" dirty="0" smtClean="0">
                <a:latin typeface="KG Fall For You" charset="0"/>
                <a:ea typeface="KG Fall For You" charset="0"/>
                <a:cs typeface="KG Fall For You" charset="0"/>
              </a:rPr>
              <a:t>The book says, “It may be measles, “Mrs. Midas said anxiously.’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5000" dirty="0" smtClean="0">
                <a:latin typeface="KG Fall For You" charset="0"/>
                <a:ea typeface="KG Fall For You" charset="0"/>
                <a:cs typeface="KG Fall For You" charset="0"/>
              </a:rPr>
              <a:t>What does “anxiously” mean?</a:t>
            </a:r>
          </a:p>
          <a:p>
            <a:pPr marL="571500" indent="-571500">
              <a:buFont typeface="Arial" charset="0"/>
              <a:buChar char="•"/>
            </a:pPr>
            <a:r>
              <a:rPr lang="en-US" sz="5000" dirty="0" smtClean="0">
                <a:latin typeface="KG Fall For You" charset="0"/>
                <a:ea typeface="KG Fall For You" charset="0"/>
                <a:cs typeface="KG Fall For You" charset="0"/>
              </a:rPr>
              <a:t>John devoured chocolate. What is something you might devour?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5000" dirty="0" smtClean="0">
                <a:latin typeface="KG Fall For You" charset="0"/>
                <a:ea typeface="KG Fall For You" charset="0"/>
                <a:cs typeface="KG Fall For You" charset="0"/>
              </a:rPr>
              <a:t>Add these to our ‘word wizard’.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831" y="0"/>
            <a:ext cx="5462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Chapters 3-4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Read chapters 3-4.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is happening to everything that John puts in his mouth?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Why did Spider think John was going crazy?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Susan was mad at John. What did he do that made her mad?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505" y="5903495"/>
            <a:ext cx="3256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2"/>
              </a:rPr>
              <a:t>Listen to Chapter 3</a:t>
            </a:r>
            <a:endParaRPr lang="en-US" sz="32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r>
              <a:rPr lang="en-US" sz="3200" dirty="0" smtClean="0">
                <a:latin typeface="KG Fall For You" charset="0"/>
                <a:ea typeface="KG Fall For You" charset="0"/>
                <a:cs typeface="KG Fall For You" charset="0"/>
                <a:hlinkClick r:id="rId3"/>
              </a:rPr>
              <a:t>Listen to Chapter 4</a:t>
            </a:r>
            <a:endParaRPr lang="en-US" sz="3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5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Think Pair Share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690689"/>
            <a:ext cx="78867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What happened to John when he brushed his teeth?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000" dirty="0" smtClean="0">
                <a:latin typeface="KG Fall For You" charset="0"/>
                <a:ea typeface="KG Fall For You" charset="0"/>
                <a:cs typeface="KG Fall For You" charset="0"/>
              </a:rPr>
              <a:t>John's mother offers to give him a dime. Why does he say he won't need the dime?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51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KG Fall For You" charset="0"/>
                <a:ea typeface="KG Fall For You" charset="0"/>
                <a:cs typeface="KG Fall For You" charset="0"/>
              </a:rPr>
              <a:t>Vocabulary Connections</a:t>
            </a:r>
            <a:endParaRPr lang="en-US" sz="72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1434015"/>
            <a:ext cx="78867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500" dirty="0" smtClean="0">
                <a:latin typeface="KG Fall For You" charset="0"/>
                <a:ea typeface="KG Fall For You" charset="0"/>
                <a:cs typeface="KG Fall For You" charset="0"/>
              </a:rPr>
              <a:t>Mrs. Midas was puzzled when John didn't want the dime. When have you been puzzled?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500" dirty="0" smtClean="0">
                <a:latin typeface="KG Fall For You" charset="0"/>
                <a:ea typeface="KG Fall For You" charset="0"/>
                <a:cs typeface="KG Fall For You" charset="0"/>
              </a:rPr>
              <a:t>John's mother frequently told him not to chew his gloves. What is something you do frequently? </a:t>
            </a: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 smtClean="0">
              <a:latin typeface="KG Fall For You" charset="0"/>
              <a:ea typeface="KG Fall For You" charset="0"/>
              <a:cs typeface="KG Fall For You" charset="0"/>
            </a:endParaRPr>
          </a:p>
          <a:p>
            <a:pPr marL="571500" indent="-571500">
              <a:buFont typeface="Arial" charset="0"/>
              <a:buChar char="•"/>
            </a:pPr>
            <a:endParaRPr lang="en-US" sz="4000" dirty="0">
              <a:latin typeface="KG Fall For You" charset="0"/>
              <a:ea typeface="KG Fall For You" charset="0"/>
              <a:cs typeface="KG Fall For Yo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49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5173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0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772</Words>
  <Application>Microsoft Macintosh PowerPoint</Application>
  <PresentationFormat>On-screen Show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 Chocolate Touch</vt:lpstr>
      <vt:lpstr>Notice &amp; Wonder</vt:lpstr>
      <vt:lpstr>Chapters 1-2</vt:lpstr>
      <vt:lpstr>Think Pair Share</vt:lpstr>
      <vt:lpstr>Vocabulary Connections</vt:lpstr>
      <vt:lpstr>Chapters 3-4</vt:lpstr>
      <vt:lpstr>Think Pair Share</vt:lpstr>
      <vt:lpstr>Vocabulary Connections</vt:lpstr>
      <vt:lpstr>PowerPoint Presentation</vt:lpstr>
      <vt:lpstr>Write </vt:lpstr>
      <vt:lpstr>Chapters 5-7</vt:lpstr>
      <vt:lpstr>Think Pair Share</vt:lpstr>
      <vt:lpstr>Vocabulary Connections</vt:lpstr>
      <vt:lpstr>PowerPoint Presentation</vt:lpstr>
      <vt:lpstr>Chapters 8-9</vt:lpstr>
      <vt:lpstr>Think Pair Share</vt:lpstr>
      <vt:lpstr>Vocabulary Connections</vt:lpstr>
      <vt:lpstr>PowerPoint Presentation</vt:lpstr>
      <vt:lpstr>PowerPoint Presentation</vt:lpstr>
      <vt:lpstr>Chapters 10-12</vt:lpstr>
      <vt:lpstr>Think Pair Share</vt:lpstr>
      <vt:lpstr>Vocabulary Connections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Chocolate Touch</dc:title>
  <dc:creator>Laura Knight</dc:creator>
  <cp:lastModifiedBy>Teacher</cp:lastModifiedBy>
  <cp:revision>7</cp:revision>
  <dcterms:created xsi:type="dcterms:W3CDTF">2017-02-17T01:35:31Z</dcterms:created>
  <dcterms:modified xsi:type="dcterms:W3CDTF">2017-02-17T19:38:35Z</dcterms:modified>
</cp:coreProperties>
</file>